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Kudryashev Display Sans" charset="1" panose="020C0503080504020303"/>
      <p:regular r:id="rId10"/>
    </p:embeddedFont>
    <p:embeddedFont>
      <p:font typeface="Garet" charset="1" panose="00000000000000000000"/>
      <p:regular r:id="rId11"/>
    </p:embeddedFont>
    <p:embeddedFont>
      <p:font typeface="Garet Bold" charset="1" panose="00000000000000000000"/>
      <p:regular r:id="rId12"/>
    </p:embeddedFont>
    <p:embeddedFont>
      <p:font typeface="Garet Italics" charset="1" panose="00000000000000000000"/>
      <p:regular r:id="rId13"/>
    </p:embeddedFont>
    <p:embeddedFont>
      <p:font typeface="Garet Bold Italics" charset="1" panose="00000000000000000000"/>
      <p:regular r:id="rId14"/>
    </p:embeddedFont>
    <p:embeddedFont>
      <p:font typeface="Garet Light" charset="1" panose="00000000000000000000"/>
      <p:regular r:id="rId15"/>
    </p:embeddedFont>
    <p:embeddedFont>
      <p:font typeface="Garet Ultra-Bold" charset="1" panose="00000000000000000000"/>
      <p:regular r:id="rId16"/>
    </p:embeddedFont>
    <p:embeddedFont>
      <p:font typeface="Garet Ultra-Bold Italics" charset="1" panose="00000000000000000000"/>
      <p:regular r:id="rId17"/>
    </p:embeddedFont>
    <p:embeddedFont>
      <p:font typeface="Garet Heavy" charset="1" panose="00000000000000000000"/>
      <p:regular r:id="rId18"/>
    </p:embeddedFont>
    <p:embeddedFont>
      <p:font typeface="Garet Heavy Italics" charset="1" panose="00000000000000000000"/>
      <p:regular r:id="rId19"/>
    </p:embeddedFont>
    <p:embeddedFont>
      <p:font typeface="Agrandir Grand" charset="1" panose="00000507000000000000"/>
      <p:regular r:id="rId20"/>
    </p:embeddedFont>
    <p:embeddedFont>
      <p:font typeface="Agrandir Grand Bold" charset="1" panose="00000807000000000000"/>
      <p:regular r:id="rId21"/>
    </p:embeddedFont>
    <p:embeddedFont>
      <p:font typeface="Agrandir Grand Italics" charset="1" panose="00000507000000000000"/>
      <p:regular r:id="rId22"/>
    </p:embeddedFont>
    <p:embeddedFont>
      <p:font typeface="Agrandir Grand Bold Italics" charset="1" panose="00000807000000000000"/>
      <p:regular r:id="rId23"/>
    </p:embeddedFont>
    <p:embeddedFont>
      <p:font typeface="Agrandir Grand Thin" charset="1" panose="00000207000000000000"/>
      <p:regular r:id="rId24"/>
    </p:embeddedFont>
    <p:embeddedFont>
      <p:font typeface="Agrandir Grand Thin Italics" charset="1" panose="00000207000000000000"/>
      <p:regular r:id="rId25"/>
    </p:embeddedFont>
    <p:embeddedFont>
      <p:font typeface="Agrandir Grand Medium" charset="1" panose="00000607000000000000"/>
      <p:regular r:id="rId26"/>
    </p:embeddedFont>
    <p:embeddedFont>
      <p:font typeface="Agrandir Grand Medium Italics" charset="1" panose="00000607000000000000"/>
      <p:regular r:id="rId27"/>
    </p:embeddedFont>
    <p:embeddedFont>
      <p:font typeface="Agrandir Grand Ultra-Bold" charset="1" panose="00000907000000000000"/>
      <p:regular r:id="rId28"/>
    </p:embeddedFont>
    <p:embeddedFont>
      <p:font typeface="Agrandir Grand Ultra-Bold Italics" charset="1" panose="00000907000000000000"/>
      <p:regular r:id="rId29"/>
    </p:embeddedFont>
    <p:embeddedFont>
      <p:font typeface="Agrandir Grand Heavy" charset="1" panose="00000A07000000000000"/>
      <p:regular r:id="rId30"/>
    </p:embeddedFont>
    <p:embeddedFont>
      <p:font typeface="Agrandir Grand Heavy Italics" charset="1" panose="00000A07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233201" y="4214255"/>
            <a:ext cx="5721112" cy="8229600"/>
          </a:xfrm>
          <a:custGeom>
            <a:avLst/>
            <a:gdLst/>
            <a:ahLst/>
            <a:cxnLst/>
            <a:rect r="r" b="b" t="t" l="l"/>
            <a:pathLst>
              <a:path h="8229600" w="5721112">
                <a:moveTo>
                  <a:pt x="0" y="0"/>
                </a:moveTo>
                <a:lnTo>
                  <a:pt x="5721112" y="0"/>
                </a:lnTo>
                <a:lnTo>
                  <a:pt x="5721112"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8003988">
            <a:off x="13539774" y="-3304365"/>
            <a:ext cx="7919919" cy="8229600"/>
          </a:xfrm>
          <a:custGeom>
            <a:avLst/>
            <a:gdLst/>
            <a:ahLst/>
            <a:cxnLst/>
            <a:rect r="r" b="b" t="t" l="l"/>
            <a:pathLst>
              <a:path h="8229600" w="7919919">
                <a:moveTo>
                  <a:pt x="0" y="0"/>
                </a:moveTo>
                <a:lnTo>
                  <a:pt x="7919920" y="0"/>
                </a:lnTo>
                <a:lnTo>
                  <a:pt x="7919920" y="8229600"/>
                </a:lnTo>
                <a:lnTo>
                  <a:pt x="0" y="8229600"/>
                </a:lnTo>
                <a:lnTo>
                  <a:pt x="0" y="0"/>
                </a:lnTo>
                <a:close/>
              </a:path>
            </a:pathLst>
          </a:custGeom>
          <a:blipFill>
            <a:blip r:embed="rId3"/>
            <a:stretch>
              <a:fillRect l="0" t="0" r="0" b="0"/>
            </a:stretch>
          </a:blipFill>
        </p:spPr>
      </p:sp>
      <p:sp>
        <p:nvSpPr>
          <p:cNvPr name="TextBox 4" id="4"/>
          <p:cNvSpPr txBox="true"/>
          <p:nvPr/>
        </p:nvSpPr>
        <p:spPr>
          <a:xfrm rot="0">
            <a:off x="3767316" y="3412568"/>
            <a:ext cx="10753369" cy="3214619"/>
          </a:xfrm>
          <a:prstGeom prst="rect">
            <a:avLst/>
          </a:prstGeom>
        </p:spPr>
        <p:txBody>
          <a:bodyPr anchor="t" rtlCol="false" tIns="0" lIns="0" bIns="0" rIns="0">
            <a:spAutoFit/>
          </a:bodyPr>
          <a:lstStyle/>
          <a:p>
            <a:pPr algn="ctr" marL="0" indent="0" lvl="0">
              <a:lnSpc>
                <a:spcPts val="8141"/>
              </a:lnSpc>
              <a:spcBef>
                <a:spcPct val="0"/>
              </a:spcBef>
            </a:pPr>
            <a:r>
              <a:rPr lang="en-US" sz="5815">
                <a:solidFill>
                  <a:srgbClr val="E3DFEA"/>
                </a:solidFill>
                <a:latin typeface="Agrandir Grand Heavy"/>
              </a:rPr>
              <a:t>Mitigating Bias in  Cyberbullying Detection</a:t>
            </a:r>
          </a:p>
        </p:txBody>
      </p:sp>
      <p:sp>
        <p:nvSpPr>
          <p:cNvPr name="TextBox 5" id="5"/>
          <p:cNvSpPr txBox="true"/>
          <p:nvPr/>
        </p:nvSpPr>
        <p:spPr>
          <a:xfrm rot="0">
            <a:off x="7313810" y="772335"/>
            <a:ext cx="3660380" cy="364057"/>
          </a:xfrm>
          <a:prstGeom prst="rect">
            <a:avLst/>
          </a:prstGeom>
        </p:spPr>
        <p:txBody>
          <a:bodyPr anchor="t" rtlCol="false" tIns="0" lIns="0" bIns="0" rIns="0">
            <a:spAutoFit/>
          </a:bodyPr>
          <a:lstStyle/>
          <a:p>
            <a:pPr algn="ctr">
              <a:lnSpc>
                <a:spcPts val="3033"/>
              </a:lnSpc>
            </a:pPr>
            <a:r>
              <a:rPr lang="en-US" sz="2167">
                <a:solidFill>
                  <a:srgbClr val="CD7255"/>
                </a:solidFill>
                <a:latin typeface="Garet"/>
              </a:rPr>
              <a:t>Pattern Recognition</a:t>
            </a:r>
          </a:p>
        </p:txBody>
      </p:sp>
      <p:sp>
        <p:nvSpPr>
          <p:cNvPr name="TextBox 6" id="6"/>
          <p:cNvSpPr txBox="true"/>
          <p:nvPr/>
        </p:nvSpPr>
        <p:spPr>
          <a:xfrm rot="0">
            <a:off x="7313810" y="8999749"/>
            <a:ext cx="3660380" cy="364057"/>
          </a:xfrm>
          <a:prstGeom prst="rect">
            <a:avLst/>
          </a:prstGeom>
        </p:spPr>
        <p:txBody>
          <a:bodyPr anchor="t" rtlCol="false" tIns="0" lIns="0" bIns="0" rIns="0">
            <a:spAutoFit/>
          </a:bodyPr>
          <a:lstStyle/>
          <a:p>
            <a:pPr algn="ctr">
              <a:lnSpc>
                <a:spcPts val="3033"/>
              </a:lnSpc>
            </a:pPr>
            <a:r>
              <a:rPr lang="en-US" sz="2167">
                <a:solidFill>
                  <a:srgbClr val="CD7255"/>
                </a:solidFill>
                <a:latin typeface="Garet"/>
              </a:rPr>
              <a:t>CSE424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pic>
          <p:nvPicPr>
            <p:cNvPr name="Picture 3" id="3"/>
            <p:cNvPicPr>
              <a:picLocks noChangeAspect="true"/>
            </p:cNvPicPr>
            <p:nvPr/>
          </p:nvPicPr>
          <p:blipFill>
            <a:blip r:embed="rId2"/>
            <a:srcRect l="0" t="0" r="0" b="62500"/>
            <a:stretch>
              <a:fillRect/>
            </a:stretch>
          </p:blipFill>
          <p:spPr>
            <a:xfrm flipH="false" flipV="false">
              <a:off x="0" y="0"/>
              <a:ext cx="24384000" cy="13716000"/>
            </a:xfrm>
            <a:prstGeom prst="rect">
              <a:avLst/>
            </a:prstGeom>
          </p:spPr>
        </p:pic>
      </p:grpSp>
      <p:sp>
        <p:nvSpPr>
          <p:cNvPr name="TextBox 4" id="4"/>
          <p:cNvSpPr txBox="true"/>
          <p:nvPr/>
        </p:nvSpPr>
        <p:spPr>
          <a:xfrm rot="0">
            <a:off x="3458445" y="4391025"/>
            <a:ext cx="11371110" cy="1209675"/>
          </a:xfrm>
          <a:prstGeom prst="rect">
            <a:avLst/>
          </a:prstGeom>
        </p:spPr>
        <p:txBody>
          <a:bodyPr anchor="t" rtlCol="false" tIns="0" lIns="0" bIns="0" rIns="0">
            <a:spAutoFit/>
          </a:bodyPr>
          <a:lstStyle/>
          <a:p>
            <a:pPr algn="ctr">
              <a:lnSpc>
                <a:spcPts val="8400"/>
              </a:lnSpc>
            </a:pPr>
            <a:r>
              <a:rPr lang="en-US" sz="6000">
                <a:solidFill>
                  <a:srgbClr val="FFFFFF"/>
                </a:solidFill>
                <a:latin typeface="Agrandir Grand Heavy"/>
              </a:rPr>
              <a:t>05 -Conclusions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535371" y="442475"/>
            <a:ext cx="6084047" cy="8229600"/>
          </a:xfrm>
          <a:custGeom>
            <a:avLst/>
            <a:gdLst/>
            <a:ahLst/>
            <a:cxnLst/>
            <a:rect r="r" b="b" t="t" l="l"/>
            <a:pathLst>
              <a:path h="8229600" w="6084047">
                <a:moveTo>
                  <a:pt x="0" y="0"/>
                </a:moveTo>
                <a:lnTo>
                  <a:pt x="6084047" y="0"/>
                </a:lnTo>
                <a:lnTo>
                  <a:pt x="6084047"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2865060" y="-2224891"/>
            <a:ext cx="5413410" cy="8229600"/>
          </a:xfrm>
          <a:custGeom>
            <a:avLst/>
            <a:gdLst/>
            <a:ahLst/>
            <a:cxnLst/>
            <a:rect r="r" b="b" t="t" l="l"/>
            <a:pathLst>
              <a:path h="8229600" w="5413410">
                <a:moveTo>
                  <a:pt x="0" y="0"/>
                </a:moveTo>
                <a:lnTo>
                  <a:pt x="5413411" y="0"/>
                </a:lnTo>
                <a:lnTo>
                  <a:pt x="5413411"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1296650" y="6699011"/>
            <a:ext cx="6511708" cy="8563434"/>
          </a:xfrm>
          <a:custGeom>
            <a:avLst/>
            <a:gdLst/>
            <a:ahLst/>
            <a:cxnLst/>
            <a:rect r="r" b="b" t="t" l="l"/>
            <a:pathLst>
              <a:path h="8563434" w="6511708">
                <a:moveTo>
                  <a:pt x="0" y="0"/>
                </a:moveTo>
                <a:lnTo>
                  <a:pt x="6511707" y="0"/>
                </a:lnTo>
                <a:lnTo>
                  <a:pt x="6511707" y="8563434"/>
                </a:lnTo>
                <a:lnTo>
                  <a:pt x="0" y="8563434"/>
                </a:lnTo>
                <a:lnTo>
                  <a:pt x="0" y="0"/>
                </a:lnTo>
                <a:close/>
              </a:path>
            </a:pathLst>
          </a:custGeom>
          <a:blipFill>
            <a:blip r:embed="rId4"/>
            <a:stretch>
              <a:fillRect l="0" t="0" r="0" b="0"/>
            </a:stretch>
          </a:blipFill>
        </p:spPr>
      </p:sp>
      <p:sp>
        <p:nvSpPr>
          <p:cNvPr name="TextBox 5" id="5"/>
          <p:cNvSpPr txBox="true"/>
          <p:nvPr/>
        </p:nvSpPr>
        <p:spPr>
          <a:xfrm rot="0">
            <a:off x="11751281" y="3249317"/>
            <a:ext cx="5508019" cy="1784705"/>
          </a:xfrm>
          <a:prstGeom prst="rect">
            <a:avLst/>
          </a:prstGeom>
        </p:spPr>
        <p:txBody>
          <a:bodyPr anchor="t" rtlCol="false" tIns="0" lIns="0" bIns="0" rIns="0">
            <a:spAutoFit/>
          </a:bodyPr>
          <a:lstStyle/>
          <a:p>
            <a:pPr algn="r">
              <a:lnSpc>
                <a:spcPts val="6630"/>
              </a:lnSpc>
            </a:pPr>
            <a:r>
              <a:rPr lang="en-US" sz="4736">
                <a:solidFill>
                  <a:srgbClr val="FFFFFF"/>
                </a:solidFill>
                <a:latin typeface="Agrandir Grand Heavy"/>
              </a:rPr>
              <a:t>05/</a:t>
            </a:r>
          </a:p>
          <a:p>
            <a:pPr algn="r">
              <a:lnSpc>
                <a:spcPts val="6630"/>
              </a:lnSpc>
            </a:pPr>
            <a:r>
              <a:rPr lang="en-US" sz="4736">
                <a:solidFill>
                  <a:srgbClr val="FFFFFF"/>
                </a:solidFill>
                <a:latin typeface="Agrandir Grand Heavy"/>
              </a:rPr>
              <a:t>Conclusions</a:t>
            </a:r>
          </a:p>
        </p:txBody>
      </p:sp>
      <p:sp>
        <p:nvSpPr>
          <p:cNvPr name="TextBox 6" id="6"/>
          <p:cNvSpPr txBox="true"/>
          <p:nvPr/>
        </p:nvSpPr>
        <p:spPr>
          <a:xfrm rot="0">
            <a:off x="9144000" y="5363604"/>
            <a:ext cx="8115300" cy="2797527"/>
          </a:xfrm>
          <a:prstGeom prst="rect">
            <a:avLst/>
          </a:prstGeom>
        </p:spPr>
        <p:txBody>
          <a:bodyPr anchor="t" rtlCol="false" tIns="0" lIns="0" bIns="0" rIns="0">
            <a:spAutoFit/>
          </a:bodyPr>
          <a:lstStyle/>
          <a:p>
            <a:pPr algn="just">
              <a:lnSpc>
                <a:spcPts val="2780"/>
              </a:lnSpc>
            </a:pPr>
            <a:r>
              <a:rPr lang="en-US" sz="1986">
                <a:solidFill>
                  <a:srgbClr val="FFFFFF"/>
                </a:solidFill>
                <a:latin typeface="Garet"/>
              </a:rPr>
              <a:t>In conclusion, this project will compare Naive Bayes, Logistic Regression, and K-Nearest Neighbor algorithms for unbiased cyberbullying detection. We'll explore how preprocessing techniques with the NLTK Toolkit and lemmatization impact model performance (measured by accuracy, precision, recall). This will help us identify the most effective combination for building a robust and unbiased cyberbullying detection system</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819961" y="5717225"/>
            <a:ext cx="6802775" cy="8229600"/>
          </a:xfrm>
          <a:custGeom>
            <a:avLst/>
            <a:gdLst/>
            <a:ahLst/>
            <a:cxnLst/>
            <a:rect r="r" b="b" t="t" l="l"/>
            <a:pathLst>
              <a:path h="8229600" w="6802775">
                <a:moveTo>
                  <a:pt x="0" y="0"/>
                </a:moveTo>
                <a:lnTo>
                  <a:pt x="6802776" y="0"/>
                </a:lnTo>
                <a:lnTo>
                  <a:pt x="6802776"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3546084" y="-3086100"/>
            <a:ext cx="5413410" cy="8229600"/>
          </a:xfrm>
          <a:custGeom>
            <a:avLst/>
            <a:gdLst/>
            <a:ahLst/>
            <a:cxnLst/>
            <a:rect r="r" b="b" t="t" l="l"/>
            <a:pathLst>
              <a:path h="8229600" w="5413410">
                <a:moveTo>
                  <a:pt x="0" y="0"/>
                </a:moveTo>
                <a:lnTo>
                  <a:pt x="5413410" y="0"/>
                </a:lnTo>
                <a:lnTo>
                  <a:pt x="5413410" y="8229600"/>
                </a:lnTo>
                <a:lnTo>
                  <a:pt x="0" y="8229600"/>
                </a:lnTo>
                <a:lnTo>
                  <a:pt x="0" y="0"/>
                </a:lnTo>
                <a:close/>
              </a:path>
            </a:pathLst>
          </a:custGeom>
          <a:blipFill>
            <a:blip r:embed="rId3"/>
            <a:stretch>
              <a:fillRect l="0" t="0" r="0" b="0"/>
            </a:stretch>
          </a:blipFill>
        </p:spPr>
      </p:sp>
      <p:sp>
        <p:nvSpPr>
          <p:cNvPr name="TextBox 4" id="4"/>
          <p:cNvSpPr txBox="true"/>
          <p:nvPr/>
        </p:nvSpPr>
        <p:spPr>
          <a:xfrm rot="0">
            <a:off x="4741916" y="4349332"/>
            <a:ext cx="8804167" cy="1367893"/>
          </a:xfrm>
          <a:prstGeom prst="rect">
            <a:avLst/>
          </a:prstGeom>
        </p:spPr>
        <p:txBody>
          <a:bodyPr anchor="t" rtlCol="false" tIns="0" lIns="0" bIns="0" rIns="0">
            <a:spAutoFit/>
          </a:bodyPr>
          <a:lstStyle/>
          <a:p>
            <a:pPr algn="ctr">
              <a:lnSpc>
                <a:spcPts val="9654"/>
              </a:lnSpc>
            </a:pPr>
            <a:r>
              <a:rPr lang="en-US" sz="6895">
                <a:solidFill>
                  <a:srgbClr val="FFFFFF"/>
                </a:solidFill>
                <a:latin typeface="Agrandir Grand Heavy"/>
              </a:rPr>
              <a:t>Thanks</a:t>
            </a:r>
          </a:p>
        </p:txBody>
      </p:sp>
      <p:sp>
        <p:nvSpPr>
          <p:cNvPr name="TextBox 5" id="5"/>
          <p:cNvSpPr txBox="true"/>
          <p:nvPr/>
        </p:nvSpPr>
        <p:spPr>
          <a:xfrm rot="0">
            <a:off x="7313810" y="762810"/>
            <a:ext cx="3660380" cy="423113"/>
          </a:xfrm>
          <a:prstGeom prst="rect">
            <a:avLst/>
          </a:prstGeom>
        </p:spPr>
        <p:txBody>
          <a:bodyPr anchor="t" rtlCol="false" tIns="0" lIns="0" bIns="0" rIns="0">
            <a:spAutoFit/>
          </a:bodyPr>
          <a:lstStyle/>
          <a:p>
            <a:pPr algn="ctr">
              <a:lnSpc>
                <a:spcPts val="3453"/>
              </a:lnSpc>
            </a:pPr>
            <a:r>
              <a:rPr lang="en-US" sz="2467">
                <a:solidFill>
                  <a:srgbClr val="D1755B"/>
                </a:solidFill>
                <a:latin typeface="Garet"/>
              </a:rPr>
              <a:t>CSE 424</a:t>
            </a:r>
          </a:p>
        </p:txBody>
      </p:sp>
      <p:sp>
        <p:nvSpPr>
          <p:cNvPr name="TextBox 6" id="6"/>
          <p:cNvSpPr txBox="true"/>
          <p:nvPr/>
        </p:nvSpPr>
        <p:spPr>
          <a:xfrm rot="0">
            <a:off x="7313810" y="8990224"/>
            <a:ext cx="3660380" cy="423113"/>
          </a:xfrm>
          <a:prstGeom prst="rect">
            <a:avLst/>
          </a:prstGeom>
        </p:spPr>
        <p:txBody>
          <a:bodyPr anchor="t" rtlCol="false" tIns="0" lIns="0" bIns="0" rIns="0">
            <a:spAutoFit/>
          </a:bodyPr>
          <a:lstStyle/>
          <a:p>
            <a:pPr algn="ctr">
              <a:lnSpc>
                <a:spcPts val="3453"/>
              </a:lnSpc>
            </a:pPr>
            <a:r>
              <a:rPr lang="en-US" sz="2467">
                <a:solidFill>
                  <a:srgbClr val="D1755B"/>
                </a:solidFill>
                <a:latin typeface="Garet"/>
              </a:rPr>
              <a:t>Pattern Recognition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3596364" y="-2896996"/>
            <a:ext cx="17468915" cy="18326865"/>
          </a:xfrm>
          <a:custGeom>
            <a:avLst/>
            <a:gdLst/>
            <a:ahLst/>
            <a:cxnLst/>
            <a:rect r="r" b="b" t="t" l="l"/>
            <a:pathLst>
              <a:path h="18326865" w="17468915">
                <a:moveTo>
                  <a:pt x="0" y="0"/>
                </a:moveTo>
                <a:lnTo>
                  <a:pt x="17468916" y="0"/>
                </a:lnTo>
                <a:lnTo>
                  <a:pt x="17468916" y="18326864"/>
                </a:lnTo>
                <a:lnTo>
                  <a:pt x="0" y="18326864"/>
                </a:lnTo>
                <a:lnTo>
                  <a:pt x="0" y="0"/>
                </a:lnTo>
                <a:close/>
              </a:path>
            </a:pathLst>
          </a:custGeom>
          <a:blipFill>
            <a:blip r:embed="rId2">
              <a:alphaModFix amt="85000"/>
            </a:blip>
            <a:stretch>
              <a:fillRect l="0" t="-5330" r="0" b="-5330"/>
            </a:stretch>
          </a:blipFill>
        </p:spPr>
      </p:sp>
      <p:sp>
        <p:nvSpPr>
          <p:cNvPr name="TextBox 3" id="3"/>
          <p:cNvSpPr txBox="true"/>
          <p:nvPr/>
        </p:nvSpPr>
        <p:spPr>
          <a:xfrm rot="0">
            <a:off x="1028700" y="819150"/>
            <a:ext cx="7830447" cy="861415"/>
          </a:xfrm>
          <a:prstGeom prst="rect">
            <a:avLst/>
          </a:prstGeom>
        </p:spPr>
        <p:txBody>
          <a:bodyPr anchor="t" rtlCol="false" tIns="0" lIns="0" bIns="0" rIns="0">
            <a:spAutoFit/>
          </a:bodyPr>
          <a:lstStyle/>
          <a:p>
            <a:pPr>
              <a:lnSpc>
                <a:spcPts val="6070"/>
              </a:lnSpc>
            </a:pPr>
            <a:r>
              <a:rPr lang="en-US" sz="4336">
                <a:solidFill>
                  <a:srgbClr val="FFFFFF"/>
                </a:solidFill>
                <a:latin typeface="Agrandir Grand Heavy"/>
              </a:rPr>
              <a:t>Group/Row no. 04</a:t>
            </a:r>
          </a:p>
        </p:txBody>
      </p:sp>
      <p:sp>
        <p:nvSpPr>
          <p:cNvPr name="TextBox 4" id="4"/>
          <p:cNvSpPr txBox="true"/>
          <p:nvPr/>
        </p:nvSpPr>
        <p:spPr>
          <a:xfrm rot="0">
            <a:off x="1028700" y="1969922"/>
            <a:ext cx="5992846" cy="572489"/>
          </a:xfrm>
          <a:prstGeom prst="rect">
            <a:avLst/>
          </a:prstGeom>
        </p:spPr>
        <p:txBody>
          <a:bodyPr anchor="t" rtlCol="false" tIns="0" lIns="0" bIns="0" rIns="0">
            <a:spAutoFit/>
          </a:bodyPr>
          <a:lstStyle/>
          <a:p>
            <a:pPr>
              <a:lnSpc>
                <a:spcPts val="4670"/>
              </a:lnSpc>
            </a:pPr>
            <a:r>
              <a:rPr lang="en-US" sz="3336">
                <a:solidFill>
                  <a:srgbClr val="CD7255"/>
                </a:solidFill>
                <a:latin typeface="Garet"/>
              </a:rPr>
              <a:t>Sec. 02</a:t>
            </a:r>
          </a:p>
        </p:txBody>
      </p:sp>
      <p:sp>
        <p:nvSpPr>
          <p:cNvPr name="TextBox 5" id="5"/>
          <p:cNvSpPr txBox="true"/>
          <p:nvPr/>
        </p:nvSpPr>
        <p:spPr>
          <a:xfrm rot="0">
            <a:off x="7927166" y="3631480"/>
            <a:ext cx="8075581" cy="4905654"/>
          </a:xfrm>
          <a:prstGeom prst="rect">
            <a:avLst/>
          </a:prstGeom>
        </p:spPr>
        <p:txBody>
          <a:bodyPr anchor="t" rtlCol="false" tIns="0" lIns="0" bIns="0" rIns="0">
            <a:spAutoFit/>
          </a:bodyPr>
          <a:lstStyle/>
          <a:p>
            <a:pPr>
              <a:lnSpc>
                <a:spcPts val="4941"/>
              </a:lnSpc>
            </a:pPr>
            <a:r>
              <a:rPr lang="en-US" sz="2995" spc="128">
                <a:solidFill>
                  <a:srgbClr val="FFFFFF"/>
                </a:solidFill>
                <a:latin typeface="Kudryashev Display Sans"/>
              </a:rPr>
              <a:t>01/ Maliha Binte Masud (21201434)</a:t>
            </a:r>
          </a:p>
          <a:p>
            <a:pPr>
              <a:lnSpc>
                <a:spcPts val="4941"/>
              </a:lnSpc>
            </a:pPr>
            <a:r>
              <a:rPr lang="en-US" sz="2995" spc="128">
                <a:solidFill>
                  <a:srgbClr val="FFFFFF"/>
                </a:solidFill>
                <a:latin typeface="Kudryashev Display Sans"/>
              </a:rPr>
              <a:t>02/ Abdur Rahman Shafi (23241118)</a:t>
            </a:r>
          </a:p>
          <a:p>
            <a:pPr>
              <a:lnSpc>
                <a:spcPts val="4941"/>
              </a:lnSpc>
            </a:pPr>
            <a:r>
              <a:rPr lang="en-US" sz="2995" spc="128">
                <a:solidFill>
                  <a:srgbClr val="FFFFFF"/>
                </a:solidFill>
                <a:latin typeface="Kudryashev Display Sans"/>
              </a:rPr>
              <a:t>03/ MD Rakibul Hasan Talukder (23241100)</a:t>
            </a:r>
          </a:p>
          <a:p>
            <a:pPr>
              <a:lnSpc>
                <a:spcPts val="4941"/>
              </a:lnSpc>
            </a:pPr>
            <a:r>
              <a:rPr lang="en-US" sz="2995" spc="128">
                <a:solidFill>
                  <a:srgbClr val="FFFFFF"/>
                </a:solidFill>
                <a:latin typeface="Kudryashev Display Sans"/>
              </a:rPr>
              <a:t>04/ Amina Zannat Nurhan (23241099)</a:t>
            </a:r>
          </a:p>
          <a:p>
            <a:pPr>
              <a:lnSpc>
                <a:spcPts val="4941"/>
              </a:lnSpc>
            </a:pPr>
            <a:r>
              <a:rPr lang="en-US" sz="2995" spc="128">
                <a:solidFill>
                  <a:srgbClr val="FFFFFF"/>
                </a:solidFill>
                <a:latin typeface="Kudryashev Display Sans"/>
              </a:rPr>
              <a:t>05/ Sabbir Hossain Mirza (23241086)</a:t>
            </a:r>
          </a:p>
          <a:p>
            <a:pPr>
              <a:lnSpc>
                <a:spcPts val="4941"/>
              </a:lnSpc>
            </a:pPr>
            <a:r>
              <a:rPr lang="en-US" sz="2995" spc="128">
                <a:solidFill>
                  <a:srgbClr val="FFFFFF"/>
                </a:solidFill>
                <a:latin typeface="Kudryashev Display Sans"/>
              </a:rPr>
              <a:t>06/ Fahmid Hasan Chowdhury (21201286)</a:t>
            </a:r>
          </a:p>
          <a:p>
            <a:pPr>
              <a:lnSpc>
                <a:spcPts val="4941"/>
              </a:lnSpc>
            </a:pPr>
            <a:r>
              <a:rPr lang="en-US" sz="2995" spc="128">
                <a:solidFill>
                  <a:srgbClr val="FFFFFF"/>
                </a:solidFill>
                <a:latin typeface="Kudryashev Display Sans"/>
              </a:rPr>
              <a:t>07/ Radito Dhali (24141150)</a:t>
            </a:r>
          </a:p>
          <a:p>
            <a:pPr>
              <a:lnSpc>
                <a:spcPts val="4941"/>
              </a:lnSpc>
            </a:pPr>
            <a:r>
              <a:rPr lang="en-US" sz="2995" spc="128">
                <a:solidFill>
                  <a:srgbClr val="FFFFFF"/>
                </a:solidFill>
                <a:latin typeface="Kudryashev Display Sans"/>
              </a:rPr>
              <a:t>08/ Zakaria Ibne Rafiq (21201357)</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650267" y="-510999"/>
            <a:ext cx="4084470" cy="8229600"/>
          </a:xfrm>
          <a:custGeom>
            <a:avLst/>
            <a:gdLst/>
            <a:ahLst/>
            <a:cxnLst/>
            <a:rect r="r" b="b" t="t" l="l"/>
            <a:pathLst>
              <a:path h="8229600" w="4084470">
                <a:moveTo>
                  <a:pt x="0" y="0"/>
                </a:moveTo>
                <a:lnTo>
                  <a:pt x="4084470" y="0"/>
                </a:lnTo>
                <a:lnTo>
                  <a:pt x="4084470"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3428715" y="6172200"/>
            <a:ext cx="6802775" cy="8229600"/>
          </a:xfrm>
          <a:custGeom>
            <a:avLst/>
            <a:gdLst/>
            <a:ahLst/>
            <a:cxnLst/>
            <a:rect r="r" b="b" t="t" l="l"/>
            <a:pathLst>
              <a:path h="8229600" w="6802775">
                <a:moveTo>
                  <a:pt x="0" y="0"/>
                </a:moveTo>
                <a:lnTo>
                  <a:pt x="6802775" y="0"/>
                </a:lnTo>
                <a:lnTo>
                  <a:pt x="6802775" y="8229600"/>
                </a:lnTo>
                <a:lnTo>
                  <a:pt x="0" y="8229600"/>
                </a:lnTo>
                <a:lnTo>
                  <a:pt x="0" y="0"/>
                </a:lnTo>
                <a:close/>
              </a:path>
            </a:pathLst>
          </a:custGeom>
          <a:blipFill>
            <a:blip r:embed="rId3"/>
            <a:stretch>
              <a:fillRect l="0" t="0" r="0" b="0"/>
            </a:stretch>
          </a:blipFill>
        </p:spPr>
      </p:sp>
      <p:sp>
        <p:nvSpPr>
          <p:cNvPr name="TextBox 4" id="4"/>
          <p:cNvSpPr txBox="true"/>
          <p:nvPr/>
        </p:nvSpPr>
        <p:spPr>
          <a:xfrm rot="0">
            <a:off x="5523612" y="3016248"/>
            <a:ext cx="7240776" cy="946505"/>
          </a:xfrm>
          <a:prstGeom prst="rect">
            <a:avLst/>
          </a:prstGeom>
        </p:spPr>
        <p:txBody>
          <a:bodyPr anchor="t" rtlCol="false" tIns="0" lIns="0" bIns="0" rIns="0">
            <a:spAutoFit/>
          </a:bodyPr>
          <a:lstStyle/>
          <a:p>
            <a:pPr algn="ctr">
              <a:lnSpc>
                <a:spcPts val="6630"/>
              </a:lnSpc>
            </a:pPr>
            <a:r>
              <a:rPr lang="en-US" sz="4736">
                <a:solidFill>
                  <a:srgbClr val="FFFFFF"/>
                </a:solidFill>
                <a:latin typeface="Agrandir Grand Heavy"/>
              </a:rPr>
              <a:t>Introduction</a:t>
            </a:r>
          </a:p>
        </p:txBody>
      </p:sp>
      <p:sp>
        <p:nvSpPr>
          <p:cNvPr name="TextBox 5" id="5"/>
          <p:cNvSpPr txBox="true"/>
          <p:nvPr/>
        </p:nvSpPr>
        <p:spPr>
          <a:xfrm rot="0">
            <a:off x="4451172" y="3915128"/>
            <a:ext cx="10033924" cy="2712574"/>
          </a:xfrm>
          <a:prstGeom prst="rect">
            <a:avLst/>
          </a:prstGeom>
        </p:spPr>
        <p:txBody>
          <a:bodyPr anchor="t" rtlCol="false" tIns="0" lIns="0" bIns="0" rIns="0">
            <a:spAutoFit/>
          </a:bodyPr>
          <a:lstStyle/>
          <a:p>
            <a:pPr algn="just">
              <a:lnSpc>
                <a:spcPts val="3138"/>
              </a:lnSpc>
            </a:pPr>
            <a:r>
              <a:rPr lang="en-US" sz="2164">
                <a:solidFill>
                  <a:srgbClr val="FFFFFF"/>
                </a:solidFill>
                <a:latin typeface="Garet"/>
              </a:rPr>
              <a:t>The exponential growth of social media has brought with it a serious challenge: cyberbullying. Numerous solutions have been proposed to combat this issue, but achieving unbiased detection of online harassment is a critical hurdle. Our project aims to strike a critical balance – effectively mitigating biases based on factors like gender, language, religion, race, and nationality – while simultaneously classifying text that constitute harassment with exceptional accuracy.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pic>
          <p:nvPicPr>
            <p:cNvPr name="Picture 3" id="3"/>
            <p:cNvPicPr>
              <a:picLocks noChangeAspect="true"/>
            </p:cNvPicPr>
            <p:nvPr/>
          </p:nvPicPr>
          <p:blipFill>
            <a:blip r:embed="rId2"/>
            <a:srcRect l="0" t="0" r="0" b="62500"/>
            <a:stretch>
              <a:fillRect/>
            </a:stretch>
          </p:blipFill>
          <p:spPr>
            <a:xfrm flipH="false" flipV="false">
              <a:off x="0" y="0"/>
              <a:ext cx="24384000" cy="13716000"/>
            </a:xfrm>
            <a:prstGeom prst="rect">
              <a:avLst/>
            </a:prstGeom>
          </p:spPr>
        </p:pic>
      </p:grpSp>
      <p:sp>
        <p:nvSpPr>
          <p:cNvPr name="TextBox 4" id="4"/>
          <p:cNvSpPr txBox="true"/>
          <p:nvPr/>
        </p:nvSpPr>
        <p:spPr>
          <a:xfrm rot="0">
            <a:off x="3144082" y="4517982"/>
            <a:ext cx="11999837" cy="1209675"/>
          </a:xfrm>
          <a:prstGeom prst="rect">
            <a:avLst/>
          </a:prstGeom>
        </p:spPr>
        <p:txBody>
          <a:bodyPr anchor="t" rtlCol="false" tIns="0" lIns="0" bIns="0" rIns="0">
            <a:spAutoFit/>
          </a:bodyPr>
          <a:lstStyle/>
          <a:p>
            <a:pPr algn="ctr">
              <a:lnSpc>
                <a:spcPts val="8400"/>
              </a:lnSpc>
            </a:pPr>
            <a:r>
              <a:rPr lang="en-US" sz="6000">
                <a:solidFill>
                  <a:srgbClr val="FFFFFF"/>
                </a:solidFill>
                <a:latin typeface="Agrandir Grand Heavy"/>
              </a:rPr>
              <a:t>01 - Investigation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8788348" y="3324553"/>
            <a:ext cx="8986167" cy="8229600"/>
          </a:xfrm>
          <a:custGeom>
            <a:avLst/>
            <a:gdLst/>
            <a:ahLst/>
            <a:cxnLst/>
            <a:rect r="r" b="b" t="t" l="l"/>
            <a:pathLst>
              <a:path h="8229600" w="8986167">
                <a:moveTo>
                  <a:pt x="0" y="0"/>
                </a:moveTo>
                <a:lnTo>
                  <a:pt x="8986167" y="0"/>
                </a:lnTo>
                <a:lnTo>
                  <a:pt x="8986167" y="8229600"/>
                </a:lnTo>
                <a:lnTo>
                  <a:pt x="0" y="8229600"/>
                </a:lnTo>
                <a:lnTo>
                  <a:pt x="0" y="0"/>
                </a:lnTo>
                <a:close/>
              </a:path>
            </a:pathLst>
          </a:custGeom>
          <a:blipFill>
            <a:blip r:embed="rId2"/>
            <a:stretch>
              <a:fillRect l="0" t="0" r="0" b="0"/>
            </a:stretch>
          </a:blipFill>
        </p:spPr>
      </p:sp>
      <p:sp>
        <p:nvSpPr>
          <p:cNvPr name="TextBox 3" id="3"/>
          <p:cNvSpPr txBox="true"/>
          <p:nvPr/>
        </p:nvSpPr>
        <p:spPr>
          <a:xfrm rot="0">
            <a:off x="1028700" y="800100"/>
            <a:ext cx="7607044" cy="1784705"/>
          </a:xfrm>
          <a:prstGeom prst="rect">
            <a:avLst/>
          </a:prstGeom>
        </p:spPr>
        <p:txBody>
          <a:bodyPr anchor="t" rtlCol="false" tIns="0" lIns="0" bIns="0" rIns="0">
            <a:spAutoFit/>
          </a:bodyPr>
          <a:lstStyle/>
          <a:p>
            <a:pPr>
              <a:lnSpc>
                <a:spcPts val="6630"/>
              </a:lnSpc>
            </a:pPr>
            <a:r>
              <a:rPr lang="en-US" sz="4736">
                <a:solidFill>
                  <a:srgbClr val="FFFFFF"/>
                </a:solidFill>
                <a:latin typeface="Agrandir Grand Heavy"/>
              </a:rPr>
              <a:t>01/</a:t>
            </a:r>
          </a:p>
          <a:p>
            <a:pPr>
              <a:lnSpc>
                <a:spcPts val="6630"/>
              </a:lnSpc>
            </a:pPr>
            <a:r>
              <a:rPr lang="en-US" sz="4736">
                <a:solidFill>
                  <a:srgbClr val="FFFFFF"/>
                </a:solidFill>
                <a:latin typeface="Agrandir Grand Heavy"/>
              </a:rPr>
              <a:t>Investigation</a:t>
            </a:r>
          </a:p>
        </p:txBody>
      </p:sp>
      <p:sp>
        <p:nvSpPr>
          <p:cNvPr name="TextBox 4" id="4"/>
          <p:cNvSpPr txBox="true"/>
          <p:nvPr/>
        </p:nvSpPr>
        <p:spPr>
          <a:xfrm rot="0">
            <a:off x="1028700" y="2821995"/>
            <a:ext cx="7089868" cy="5925565"/>
          </a:xfrm>
          <a:prstGeom prst="rect">
            <a:avLst/>
          </a:prstGeom>
        </p:spPr>
        <p:txBody>
          <a:bodyPr anchor="t" rtlCol="false" tIns="0" lIns="0" bIns="0" rIns="0">
            <a:spAutoFit/>
          </a:bodyPr>
          <a:lstStyle/>
          <a:p>
            <a:pPr algn="just" marL="446489" indent="-223244" lvl="1">
              <a:lnSpc>
                <a:spcPts val="2998"/>
              </a:lnSpc>
              <a:buFont typeface="Arial"/>
              <a:buChar char="•"/>
            </a:pPr>
            <a:r>
              <a:rPr lang="en-US" sz="2068">
                <a:solidFill>
                  <a:srgbClr val="FFFFFF"/>
                </a:solidFill>
                <a:latin typeface="Garet"/>
              </a:rPr>
              <a:t>Unintentional biases in cyberbullying detection based on gender, language, recency, religion and race.</a:t>
            </a:r>
          </a:p>
          <a:p>
            <a:pPr algn="just">
              <a:lnSpc>
                <a:spcPts val="2998"/>
              </a:lnSpc>
            </a:pPr>
          </a:p>
          <a:p>
            <a:pPr algn="just" marL="446489" indent="-223244" lvl="1">
              <a:lnSpc>
                <a:spcPts val="2998"/>
              </a:lnSpc>
              <a:buFont typeface="Arial"/>
              <a:buChar char="•"/>
            </a:pPr>
            <a:r>
              <a:rPr lang="en-US" sz="2068">
                <a:solidFill>
                  <a:srgbClr val="FFFFFF"/>
                </a:solidFill>
                <a:latin typeface="Garet"/>
              </a:rPr>
              <a:t>Studies are mostly based on datasets from specific social media platform. </a:t>
            </a:r>
          </a:p>
          <a:p>
            <a:pPr algn="just">
              <a:lnSpc>
                <a:spcPts val="2998"/>
              </a:lnSpc>
            </a:pPr>
          </a:p>
          <a:p>
            <a:pPr algn="just" marL="446489" indent="-223244" lvl="1">
              <a:lnSpc>
                <a:spcPts val="2998"/>
              </a:lnSpc>
              <a:buFont typeface="Arial"/>
              <a:buChar char="•"/>
            </a:pPr>
            <a:r>
              <a:rPr lang="en-US" sz="2068">
                <a:solidFill>
                  <a:srgbClr val="FFFFFF"/>
                </a:solidFill>
                <a:latin typeface="Garet"/>
              </a:rPr>
              <a:t>Imbalanced datasets hampers accuracy.</a:t>
            </a:r>
          </a:p>
          <a:p>
            <a:pPr algn="just">
              <a:lnSpc>
                <a:spcPts val="2998"/>
              </a:lnSpc>
            </a:pPr>
          </a:p>
          <a:p>
            <a:pPr algn="just" marL="446489" indent="-223244" lvl="1">
              <a:lnSpc>
                <a:spcPts val="2998"/>
              </a:lnSpc>
              <a:buFont typeface="Arial"/>
              <a:buChar char="•"/>
            </a:pPr>
            <a:r>
              <a:rPr lang="en-US" sz="2068">
                <a:solidFill>
                  <a:srgbClr val="FFFFFF"/>
                </a:solidFill>
                <a:latin typeface="Garet"/>
              </a:rPr>
              <a:t>The model was on based on lexical analysis and only tackles textual form of bulling.</a:t>
            </a:r>
          </a:p>
          <a:p>
            <a:pPr algn="just">
              <a:lnSpc>
                <a:spcPts val="2998"/>
              </a:lnSpc>
            </a:pPr>
          </a:p>
          <a:p>
            <a:pPr algn="just" marL="446489" indent="-223244" lvl="1">
              <a:lnSpc>
                <a:spcPts val="2998"/>
              </a:lnSpc>
              <a:buFont typeface="Arial"/>
              <a:buChar char="•"/>
            </a:pPr>
            <a:r>
              <a:rPr lang="en-US" sz="2068">
                <a:solidFill>
                  <a:srgbClr val="FFFFFF"/>
                </a:solidFill>
                <a:latin typeface="Garet"/>
              </a:rPr>
              <a:t>Studies that specialized in identifying various manifestations of cyberbullying on Twitter, but limited to processing text written in English fonts.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pic>
          <p:nvPicPr>
            <p:cNvPr name="Picture 3" id="3"/>
            <p:cNvPicPr>
              <a:picLocks noChangeAspect="true"/>
            </p:cNvPicPr>
            <p:nvPr/>
          </p:nvPicPr>
          <p:blipFill>
            <a:blip r:embed="rId2"/>
            <a:srcRect l="0" t="44001" r="0" b="18498"/>
            <a:stretch>
              <a:fillRect/>
            </a:stretch>
          </p:blipFill>
          <p:spPr>
            <a:xfrm flipH="false" flipV="false">
              <a:off x="0" y="0"/>
              <a:ext cx="24384000" cy="13716000"/>
            </a:xfrm>
            <a:prstGeom prst="rect">
              <a:avLst/>
            </a:prstGeom>
          </p:spPr>
        </p:pic>
      </p:grpSp>
      <p:sp>
        <p:nvSpPr>
          <p:cNvPr name="TextBox 4" id="4"/>
          <p:cNvSpPr txBox="true"/>
          <p:nvPr/>
        </p:nvSpPr>
        <p:spPr>
          <a:xfrm rot="0">
            <a:off x="4284054" y="4391025"/>
            <a:ext cx="9719893" cy="1209675"/>
          </a:xfrm>
          <a:prstGeom prst="rect">
            <a:avLst/>
          </a:prstGeom>
        </p:spPr>
        <p:txBody>
          <a:bodyPr anchor="t" rtlCol="false" tIns="0" lIns="0" bIns="0" rIns="0">
            <a:spAutoFit/>
          </a:bodyPr>
          <a:lstStyle/>
          <a:p>
            <a:pPr algn="ctr">
              <a:lnSpc>
                <a:spcPts val="8400"/>
              </a:lnSpc>
            </a:pPr>
            <a:r>
              <a:rPr lang="en-US" sz="6000">
                <a:solidFill>
                  <a:srgbClr val="FFFFFF"/>
                </a:solidFill>
                <a:latin typeface="Agrandir Grand Heavy"/>
              </a:rPr>
              <a:t>03 - Analysis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4293516">
            <a:off x="-803649" y="770292"/>
            <a:ext cx="5057602" cy="8435674"/>
          </a:xfrm>
          <a:custGeom>
            <a:avLst/>
            <a:gdLst/>
            <a:ahLst/>
            <a:cxnLst/>
            <a:rect r="r" b="b" t="t" l="l"/>
            <a:pathLst>
              <a:path h="8435674" w="5057602">
                <a:moveTo>
                  <a:pt x="0" y="0"/>
                </a:moveTo>
                <a:lnTo>
                  <a:pt x="5057602" y="0"/>
                </a:lnTo>
                <a:lnTo>
                  <a:pt x="5057602" y="8435674"/>
                </a:lnTo>
                <a:lnTo>
                  <a:pt x="0" y="8435674"/>
                </a:lnTo>
                <a:lnTo>
                  <a:pt x="0" y="0"/>
                </a:lnTo>
                <a:close/>
              </a:path>
            </a:pathLst>
          </a:custGeom>
          <a:blipFill>
            <a:blip r:embed="rId2"/>
            <a:stretch>
              <a:fillRect l="0" t="0" r="0" b="0"/>
            </a:stretch>
          </a:blipFill>
        </p:spPr>
      </p:sp>
      <p:sp>
        <p:nvSpPr>
          <p:cNvPr name="Freeform 3" id="3"/>
          <p:cNvSpPr/>
          <p:nvPr/>
        </p:nvSpPr>
        <p:spPr>
          <a:xfrm flipH="false" flipV="false" rot="-8477008">
            <a:off x="12619828" y="4536314"/>
            <a:ext cx="3454586" cy="10304196"/>
          </a:xfrm>
          <a:custGeom>
            <a:avLst/>
            <a:gdLst/>
            <a:ahLst/>
            <a:cxnLst/>
            <a:rect r="r" b="b" t="t" l="l"/>
            <a:pathLst>
              <a:path h="10304196" w="3454586">
                <a:moveTo>
                  <a:pt x="0" y="0"/>
                </a:moveTo>
                <a:lnTo>
                  <a:pt x="3454586" y="0"/>
                </a:lnTo>
                <a:lnTo>
                  <a:pt x="3454586" y="10304196"/>
                </a:lnTo>
                <a:lnTo>
                  <a:pt x="0" y="10304196"/>
                </a:lnTo>
                <a:lnTo>
                  <a:pt x="0" y="0"/>
                </a:lnTo>
                <a:close/>
              </a:path>
            </a:pathLst>
          </a:custGeom>
          <a:blipFill>
            <a:blip r:embed="rId3"/>
            <a:stretch>
              <a:fillRect l="0" t="0" r="0" b="0"/>
            </a:stretch>
          </a:blipFill>
        </p:spPr>
      </p:sp>
      <p:sp>
        <p:nvSpPr>
          <p:cNvPr name="TextBox 4" id="4"/>
          <p:cNvSpPr txBox="true"/>
          <p:nvPr/>
        </p:nvSpPr>
        <p:spPr>
          <a:xfrm rot="0">
            <a:off x="1028700" y="800100"/>
            <a:ext cx="4814916" cy="1784705"/>
          </a:xfrm>
          <a:prstGeom prst="rect">
            <a:avLst/>
          </a:prstGeom>
        </p:spPr>
        <p:txBody>
          <a:bodyPr anchor="t" rtlCol="false" tIns="0" lIns="0" bIns="0" rIns="0">
            <a:spAutoFit/>
          </a:bodyPr>
          <a:lstStyle/>
          <a:p>
            <a:pPr>
              <a:lnSpc>
                <a:spcPts val="6630"/>
              </a:lnSpc>
            </a:pPr>
            <a:r>
              <a:rPr lang="en-US" sz="4736">
                <a:solidFill>
                  <a:srgbClr val="FFFFFF"/>
                </a:solidFill>
                <a:latin typeface="Agrandir Grand Heavy"/>
              </a:rPr>
              <a:t>02/</a:t>
            </a:r>
          </a:p>
          <a:p>
            <a:pPr>
              <a:lnSpc>
                <a:spcPts val="6630"/>
              </a:lnSpc>
            </a:pPr>
            <a:r>
              <a:rPr lang="en-US" sz="4736">
                <a:solidFill>
                  <a:srgbClr val="FFFFFF"/>
                </a:solidFill>
                <a:latin typeface="Agrandir Grand Heavy"/>
              </a:rPr>
              <a:t>Analysis</a:t>
            </a:r>
          </a:p>
        </p:txBody>
      </p:sp>
      <p:sp>
        <p:nvSpPr>
          <p:cNvPr name="TextBox 5" id="5"/>
          <p:cNvSpPr txBox="true"/>
          <p:nvPr/>
        </p:nvSpPr>
        <p:spPr>
          <a:xfrm rot="0">
            <a:off x="7434545" y="3219818"/>
            <a:ext cx="8874815" cy="1689337"/>
          </a:xfrm>
          <a:prstGeom prst="rect">
            <a:avLst/>
          </a:prstGeom>
        </p:spPr>
        <p:txBody>
          <a:bodyPr anchor="t" rtlCol="false" tIns="0" lIns="0" bIns="0" rIns="0">
            <a:spAutoFit/>
          </a:bodyPr>
          <a:lstStyle/>
          <a:p>
            <a:pPr algn="just">
              <a:lnSpc>
                <a:spcPts val="3324"/>
              </a:lnSpc>
            </a:pPr>
            <a:r>
              <a:rPr lang="en-US" sz="2292">
                <a:solidFill>
                  <a:srgbClr val="FFFFFF"/>
                </a:solidFill>
                <a:latin typeface="Garet"/>
              </a:rPr>
              <a:t>Preprocessing Techniques:</a:t>
            </a:r>
          </a:p>
          <a:p>
            <a:pPr algn="just" marL="494958" indent="-247479" lvl="1">
              <a:lnSpc>
                <a:spcPts val="3324"/>
              </a:lnSpc>
              <a:buFont typeface="Arial"/>
              <a:buChar char="•"/>
            </a:pPr>
            <a:r>
              <a:rPr lang="en-US" sz="2292">
                <a:solidFill>
                  <a:srgbClr val="FFFFFF"/>
                </a:solidFill>
                <a:latin typeface="Garet"/>
              </a:rPr>
              <a:t>NLTK Toolkit</a:t>
            </a:r>
          </a:p>
          <a:p>
            <a:pPr algn="just" marL="494958" indent="-247479" lvl="1">
              <a:lnSpc>
                <a:spcPts val="3324"/>
              </a:lnSpc>
              <a:buFont typeface="Arial"/>
              <a:buChar char="•"/>
            </a:pPr>
            <a:r>
              <a:rPr lang="en-US" sz="2292">
                <a:solidFill>
                  <a:srgbClr val="FFFFFF"/>
                </a:solidFill>
                <a:latin typeface="Garet"/>
              </a:rPr>
              <a:t>Lemmatization</a:t>
            </a:r>
          </a:p>
          <a:p>
            <a:pPr algn="just" marL="494958" indent="-247479" lvl="1">
              <a:lnSpc>
                <a:spcPts val="3324"/>
              </a:lnSpc>
              <a:buFont typeface="Arial"/>
              <a:buChar char="•"/>
            </a:pPr>
            <a:r>
              <a:rPr lang="en-US" sz="2292">
                <a:solidFill>
                  <a:srgbClr val="FFFFFF"/>
                </a:solidFill>
                <a:latin typeface="Garet"/>
              </a:rPr>
              <a:t>Removing Stop Words</a:t>
            </a:r>
          </a:p>
        </p:txBody>
      </p:sp>
      <p:sp>
        <p:nvSpPr>
          <p:cNvPr name="TextBox 6" id="6"/>
          <p:cNvSpPr txBox="true"/>
          <p:nvPr/>
        </p:nvSpPr>
        <p:spPr>
          <a:xfrm rot="0">
            <a:off x="7434545" y="5515698"/>
            <a:ext cx="8874815" cy="1689337"/>
          </a:xfrm>
          <a:prstGeom prst="rect">
            <a:avLst/>
          </a:prstGeom>
        </p:spPr>
        <p:txBody>
          <a:bodyPr anchor="t" rtlCol="false" tIns="0" lIns="0" bIns="0" rIns="0">
            <a:spAutoFit/>
          </a:bodyPr>
          <a:lstStyle/>
          <a:p>
            <a:pPr algn="just">
              <a:lnSpc>
                <a:spcPts val="3324"/>
              </a:lnSpc>
            </a:pPr>
            <a:r>
              <a:rPr lang="en-US" sz="2292">
                <a:solidFill>
                  <a:srgbClr val="FFFFFF"/>
                </a:solidFill>
                <a:latin typeface="Garet"/>
              </a:rPr>
              <a:t>Machine-Learning Classification Model:</a:t>
            </a:r>
          </a:p>
          <a:p>
            <a:pPr algn="just" marL="494958" indent="-247479" lvl="1">
              <a:lnSpc>
                <a:spcPts val="3324"/>
              </a:lnSpc>
              <a:buFont typeface="Arial"/>
              <a:buChar char="•"/>
            </a:pPr>
            <a:r>
              <a:rPr lang="en-US" sz="2292">
                <a:solidFill>
                  <a:srgbClr val="FFFFFF"/>
                </a:solidFill>
                <a:latin typeface="Garet"/>
              </a:rPr>
              <a:t>Naive-Byes</a:t>
            </a:r>
          </a:p>
          <a:p>
            <a:pPr algn="just" marL="494958" indent="-247479" lvl="1">
              <a:lnSpc>
                <a:spcPts val="3324"/>
              </a:lnSpc>
              <a:buFont typeface="Arial"/>
              <a:buChar char="•"/>
            </a:pPr>
            <a:r>
              <a:rPr lang="en-US" sz="2292">
                <a:solidFill>
                  <a:srgbClr val="FFFFFF"/>
                </a:solidFill>
                <a:latin typeface="Garet"/>
              </a:rPr>
              <a:t>Logistic Regression</a:t>
            </a:r>
          </a:p>
          <a:p>
            <a:pPr algn="just" marL="494958" indent="-247479" lvl="1">
              <a:lnSpc>
                <a:spcPts val="3324"/>
              </a:lnSpc>
              <a:buFont typeface="Arial"/>
              <a:buChar char="•"/>
            </a:pPr>
            <a:r>
              <a:rPr lang="en-US" sz="2292">
                <a:solidFill>
                  <a:srgbClr val="FFFFFF"/>
                </a:solidFill>
                <a:latin typeface="Garet"/>
              </a:rPr>
              <a:t>K-Nearest Neighbor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pic>
          <p:nvPicPr>
            <p:cNvPr name="Picture 3" id="3"/>
            <p:cNvPicPr>
              <a:picLocks noChangeAspect="true"/>
            </p:cNvPicPr>
            <p:nvPr/>
          </p:nvPicPr>
          <p:blipFill>
            <a:blip r:embed="rId2"/>
            <a:srcRect l="0" t="62500" r="0" b="0"/>
            <a:stretch>
              <a:fillRect/>
            </a:stretch>
          </p:blipFill>
          <p:spPr>
            <a:xfrm flipH="false" flipV="false">
              <a:off x="0" y="0"/>
              <a:ext cx="24384000" cy="13716000"/>
            </a:xfrm>
            <a:prstGeom prst="rect">
              <a:avLst/>
            </a:prstGeom>
          </p:spPr>
        </p:pic>
      </p:grpSp>
      <p:sp>
        <p:nvSpPr>
          <p:cNvPr name="TextBox 4" id="4"/>
          <p:cNvSpPr txBox="true"/>
          <p:nvPr/>
        </p:nvSpPr>
        <p:spPr>
          <a:xfrm rot="0">
            <a:off x="4028115" y="4391025"/>
            <a:ext cx="10231770" cy="1209675"/>
          </a:xfrm>
          <a:prstGeom prst="rect">
            <a:avLst/>
          </a:prstGeom>
        </p:spPr>
        <p:txBody>
          <a:bodyPr anchor="t" rtlCol="false" tIns="0" lIns="0" bIns="0" rIns="0">
            <a:spAutoFit/>
          </a:bodyPr>
          <a:lstStyle/>
          <a:p>
            <a:pPr algn="ctr">
              <a:lnSpc>
                <a:spcPts val="8400"/>
              </a:lnSpc>
            </a:pPr>
            <a:r>
              <a:rPr lang="en-US" sz="6000">
                <a:solidFill>
                  <a:srgbClr val="FFFFFF"/>
                </a:solidFill>
                <a:latin typeface="Agrandir Grand Heavy"/>
              </a:rPr>
              <a:t>04 - Datasets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9384884">
            <a:off x="10915055" y="5802593"/>
            <a:ext cx="6688004" cy="8985679"/>
          </a:xfrm>
          <a:custGeom>
            <a:avLst/>
            <a:gdLst/>
            <a:ahLst/>
            <a:cxnLst/>
            <a:rect r="r" b="b" t="t" l="l"/>
            <a:pathLst>
              <a:path h="8985679" w="6688004">
                <a:moveTo>
                  <a:pt x="0" y="0"/>
                </a:moveTo>
                <a:lnTo>
                  <a:pt x="6688003" y="0"/>
                </a:lnTo>
                <a:lnTo>
                  <a:pt x="6688003" y="8985680"/>
                </a:lnTo>
                <a:lnTo>
                  <a:pt x="0" y="8985680"/>
                </a:lnTo>
                <a:lnTo>
                  <a:pt x="0" y="0"/>
                </a:lnTo>
                <a:close/>
              </a:path>
            </a:pathLst>
          </a:custGeom>
          <a:blipFill>
            <a:blip r:embed="rId2"/>
            <a:stretch>
              <a:fillRect l="0" t="0" r="0" b="0"/>
            </a:stretch>
          </a:blipFill>
        </p:spPr>
      </p:sp>
      <p:sp>
        <p:nvSpPr>
          <p:cNvPr name="Freeform 3" id="3"/>
          <p:cNvSpPr/>
          <p:nvPr/>
        </p:nvSpPr>
        <p:spPr>
          <a:xfrm flipH="false" flipV="false" rot="4772195">
            <a:off x="-2860556" y="-2835147"/>
            <a:ext cx="5721112" cy="8229600"/>
          </a:xfrm>
          <a:custGeom>
            <a:avLst/>
            <a:gdLst/>
            <a:ahLst/>
            <a:cxnLst/>
            <a:rect r="r" b="b" t="t" l="l"/>
            <a:pathLst>
              <a:path h="8229600" w="5721112">
                <a:moveTo>
                  <a:pt x="0" y="0"/>
                </a:moveTo>
                <a:lnTo>
                  <a:pt x="5721112" y="0"/>
                </a:lnTo>
                <a:lnTo>
                  <a:pt x="5721112" y="8229600"/>
                </a:lnTo>
                <a:lnTo>
                  <a:pt x="0" y="8229600"/>
                </a:lnTo>
                <a:lnTo>
                  <a:pt x="0" y="0"/>
                </a:lnTo>
                <a:close/>
              </a:path>
            </a:pathLst>
          </a:custGeom>
          <a:blipFill>
            <a:blip r:embed="rId3"/>
            <a:stretch>
              <a:fillRect l="0" t="0" r="0" b="0"/>
            </a:stretch>
          </a:blipFill>
        </p:spPr>
      </p:sp>
      <p:sp>
        <p:nvSpPr>
          <p:cNvPr name="TextBox 4" id="4"/>
          <p:cNvSpPr txBox="true"/>
          <p:nvPr/>
        </p:nvSpPr>
        <p:spPr>
          <a:xfrm rot="0">
            <a:off x="11258813" y="800100"/>
            <a:ext cx="6000487" cy="1784705"/>
          </a:xfrm>
          <a:prstGeom prst="rect">
            <a:avLst/>
          </a:prstGeom>
        </p:spPr>
        <p:txBody>
          <a:bodyPr anchor="t" rtlCol="false" tIns="0" lIns="0" bIns="0" rIns="0">
            <a:spAutoFit/>
          </a:bodyPr>
          <a:lstStyle/>
          <a:p>
            <a:pPr algn="r">
              <a:lnSpc>
                <a:spcPts val="6630"/>
              </a:lnSpc>
            </a:pPr>
            <a:r>
              <a:rPr lang="en-US" sz="4736">
                <a:solidFill>
                  <a:srgbClr val="FFFFFF"/>
                </a:solidFill>
                <a:latin typeface="Agrandir Grand Heavy"/>
              </a:rPr>
              <a:t>04/</a:t>
            </a:r>
          </a:p>
          <a:p>
            <a:pPr algn="r">
              <a:lnSpc>
                <a:spcPts val="6630"/>
              </a:lnSpc>
            </a:pPr>
            <a:r>
              <a:rPr lang="en-US" sz="4736">
                <a:solidFill>
                  <a:srgbClr val="FFFFFF"/>
                </a:solidFill>
                <a:latin typeface="Agrandir Grand Heavy"/>
              </a:rPr>
              <a:t>Datasets</a:t>
            </a:r>
          </a:p>
        </p:txBody>
      </p:sp>
      <p:sp>
        <p:nvSpPr>
          <p:cNvPr name="TextBox 5" id="5"/>
          <p:cNvSpPr txBox="true"/>
          <p:nvPr/>
        </p:nvSpPr>
        <p:spPr>
          <a:xfrm rot="0">
            <a:off x="1200438" y="3799390"/>
            <a:ext cx="8379593" cy="2650119"/>
          </a:xfrm>
          <a:prstGeom prst="rect">
            <a:avLst/>
          </a:prstGeom>
        </p:spPr>
        <p:txBody>
          <a:bodyPr anchor="t" rtlCol="false" tIns="0" lIns="0" bIns="0" rIns="0">
            <a:spAutoFit/>
          </a:bodyPr>
          <a:lstStyle/>
          <a:p>
            <a:pPr algn="just">
              <a:lnSpc>
                <a:spcPts val="3030"/>
              </a:lnSpc>
            </a:pPr>
            <a:r>
              <a:rPr lang="en-US" sz="2164">
                <a:solidFill>
                  <a:srgbClr val="FFFFFF"/>
                </a:solidFill>
                <a:latin typeface="Garet"/>
              </a:rPr>
              <a:t>This project utilizes a dataset compiled by Jason Wang. Employing Dynamic Query Expansion (DQE), a semi-supervised technique, he extracted natural data points from Twitter focused on specific cyberbullying categories. The DQE algorithm was connected through the GetOldTweet3 library, automating a significant portion of the data collection process.</a:t>
            </a:r>
          </a:p>
        </p:txBody>
      </p:sp>
      <p:sp>
        <p:nvSpPr>
          <p:cNvPr name="TextBox 6" id="6"/>
          <p:cNvSpPr txBox="true"/>
          <p:nvPr/>
        </p:nvSpPr>
        <p:spPr>
          <a:xfrm rot="0">
            <a:off x="1200438" y="7776002"/>
            <a:ext cx="10058375" cy="1180729"/>
          </a:xfrm>
          <a:prstGeom prst="rect">
            <a:avLst/>
          </a:prstGeom>
        </p:spPr>
        <p:txBody>
          <a:bodyPr anchor="t" rtlCol="false" tIns="0" lIns="0" bIns="0" rIns="0">
            <a:spAutoFit/>
          </a:bodyPr>
          <a:lstStyle/>
          <a:p>
            <a:pPr algn="just">
              <a:lnSpc>
                <a:spcPts val="3170"/>
              </a:lnSpc>
            </a:pPr>
            <a:r>
              <a:rPr lang="en-US" sz="2264">
                <a:solidFill>
                  <a:srgbClr val="D1755B"/>
                </a:solidFill>
                <a:latin typeface="Garet"/>
              </a:rPr>
              <a:t>Jason Wang, Kaiqun Fu, Chang-Tien Lu, November 12, 2020, "Fine-Grained Balanced Cyberbullying Dataset", IEEE Dataport, doi: https://dx.doi.org/10.21227/kn1c-zx22.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DAGC4H1oOQY</dc:identifier>
  <dcterms:modified xsi:type="dcterms:W3CDTF">2011-08-01T06:04:30Z</dcterms:modified>
  <cp:revision>1</cp:revision>
  <dc:title>Presentation Slides</dc:title>
</cp:coreProperties>
</file>

<file path=docProps/thumbnail.jpeg>
</file>